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7" r:id="rId4"/>
    <p:sldId id="265" r:id="rId5"/>
    <p:sldId id="266" r:id="rId6"/>
    <p:sldId id="270" r:id="rId7"/>
    <p:sldId id="268" r:id="rId8"/>
    <p:sldId id="269" r:id="rId9"/>
    <p:sldId id="272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5428-7D4D-4EC4-8041-CFB885DAC975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88-A8BC-4517-87AE-1BBCC9831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42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5428-7D4D-4EC4-8041-CFB885DAC975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88-A8BC-4517-87AE-1BBCC9831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38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5428-7D4D-4EC4-8041-CFB885DAC975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88-A8BC-4517-87AE-1BBCC9831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95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5428-7D4D-4EC4-8041-CFB885DAC975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88-A8BC-4517-87AE-1BBCC9831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14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5428-7D4D-4EC4-8041-CFB885DAC975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88-A8BC-4517-87AE-1BBCC9831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53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5428-7D4D-4EC4-8041-CFB885DAC975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88-A8BC-4517-87AE-1BBCC9831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14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5428-7D4D-4EC4-8041-CFB885DAC975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88-A8BC-4517-87AE-1BBCC9831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69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5428-7D4D-4EC4-8041-CFB885DAC975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88-A8BC-4517-87AE-1BBCC9831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73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5428-7D4D-4EC4-8041-CFB885DAC975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88-A8BC-4517-87AE-1BBCC9831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58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5428-7D4D-4EC4-8041-CFB885DAC975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88-A8BC-4517-87AE-1BBCC9831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54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5428-7D4D-4EC4-8041-CFB885DAC975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88-A8BC-4517-87AE-1BBCC9831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04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5428-7D4D-4EC4-8041-CFB885DAC975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5D588-A8BC-4517-87AE-1BBCC9831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32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工讀生報帳所需文件說明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31712" y="1503878"/>
            <a:ext cx="10318850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1、</a:t>
            </a:r>
            <a:r>
              <a:rPr lang="zh-TW" altLang="en-US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系統上傳</a:t>
            </a:r>
            <a:r>
              <a:rPr lang="zh-TW" altLang="zh-TW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學生證</a:t>
            </a:r>
            <a:r>
              <a:rPr lang="zh-TW" altLang="en-US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電子檔</a:t>
            </a:r>
            <a:r>
              <a:rPr lang="zh-TW" altLang="zh-TW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需本學期註冊章</a:t>
            </a:r>
            <a:r>
              <a:rPr lang="en-US" altLang="zh-TW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本學期第一次聘用時</a:t>
            </a:r>
            <a:r>
              <a:rPr lang="en-US" altLang="zh-TW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勞動契約書(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計畫主持人簽核後至系統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雙面列印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一式三份，研發一份，聘用單位一份，學生一份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必繳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kumimoji="0" lang="zh-TW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3、支付清單(雙面列印，請學生親簽，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必繳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kumimoji="0" lang="zh-TW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4、工讀時數表(請學生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至系統</a:t>
            </a:r>
            <a:r>
              <a:rPr lang="zh-TW" altLang="en-US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填寫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用人單位認可後印出，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請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聘用單位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教師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核章，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必繳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kumimoji="0" lang="zh-TW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557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兼任助理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系統步驟教學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7318200" y="1690228"/>
            <a:ext cx="4176000" cy="495637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、登入校園資訊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https://stucis.ttu.edu.tw/stucis.htm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總務→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化整合系統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480000" cy="265846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93" b="13674"/>
          <a:stretch/>
        </p:blipFill>
        <p:spPr>
          <a:xfrm>
            <a:off x="838200" y="3730529"/>
            <a:ext cx="6480000" cy="299978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846400" y="3787185"/>
            <a:ext cx="494270" cy="3016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38200" y="4909751"/>
            <a:ext cx="759941" cy="2388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34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5" y="1819014"/>
            <a:ext cx="7093116" cy="34969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、上傳文件步驟教學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7389341" y="1690688"/>
            <a:ext cx="4176583" cy="481826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於頁面左方點選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BCM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兼任人員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作業」→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BCM04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兼任基本資料」。</a:t>
            </a:r>
            <a:endParaRPr lang="en-US" altLang="zh-TW" dirty="0" smtClean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b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b="1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請於同意勞動契約書前上傳相關聘用文件。</a:t>
            </a:r>
            <a:r>
              <a:rPr lang="zh-TW" altLang="en-US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一般生請上傳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學生證</a:t>
            </a:r>
            <a:r>
              <a:rPr lang="zh-TW" altLang="en-US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，境外生請上傳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學生證</a:t>
            </a:r>
            <a:r>
              <a:rPr lang="zh-TW" altLang="en-US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居留證</a:t>
            </a:r>
            <a:r>
              <a:rPr lang="zh-TW" altLang="en-US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工作許可證</a:t>
            </a:r>
            <a:r>
              <a:rPr lang="zh-TW" altLang="en-US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2590" y="2018723"/>
            <a:ext cx="706582" cy="3254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89957" y="3200400"/>
            <a:ext cx="989215" cy="99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96226" y="4402456"/>
            <a:ext cx="5346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、如學生先進行勞動契約書作業，一旦點選同意，系統會視為待簽核狀況，會暫時鎖定無法上傳資料。需等到計畫主持人簽核後，才會開放更新與上傳功能。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、操作步驟：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新增佐證→點選佐證文件類型→自行設定上傳筆數→選取檔案上傳→確認無誤後按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送出。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43076" y="2998573"/>
            <a:ext cx="706582" cy="2018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19299" y="3567508"/>
            <a:ext cx="706582" cy="2018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96225" y="2633032"/>
            <a:ext cx="478132" cy="2018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58859" y="228007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①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688618" y="264941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②</a:t>
            </a:r>
          </a:p>
        </p:txBody>
      </p:sp>
      <p:sp>
        <p:nvSpPr>
          <p:cNvPr id="15" name="矩形 14"/>
          <p:cNvSpPr/>
          <p:nvPr/>
        </p:nvSpPr>
        <p:spPr>
          <a:xfrm>
            <a:off x="203801" y="344369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③</a:t>
            </a:r>
          </a:p>
        </p:txBody>
      </p:sp>
      <p:sp>
        <p:nvSpPr>
          <p:cNvPr id="16" name="矩形 15"/>
          <p:cNvSpPr/>
          <p:nvPr/>
        </p:nvSpPr>
        <p:spPr>
          <a:xfrm>
            <a:off x="6172969" y="468595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④</a:t>
            </a:r>
          </a:p>
        </p:txBody>
      </p:sp>
      <p:sp>
        <p:nvSpPr>
          <p:cNvPr id="17" name="矩形 16"/>
          <p:cNvSpPr/>
          <p:nvPr/>
        </p:nvSpPr>
        <p:spPr>
          <a:xfrm>
            <a:off x="6261185" y="5114174"/>
            <a:ext cx="239066" cy="2018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898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、勞動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契約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書系統步驟教學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7318200" y="1825625"/>
            <a:ext cx="4176000" cy="43513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點選左方列表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 BCM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兼任人員作業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後點選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 BCM01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兼任簽約查詢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marL="0" indent="0">
              <a:buNone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閱讀並確認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契約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型態同意書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無誤請點選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我同意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 </a:t>
            </a:r>
            <a:endParaRPr lang="zh-TW" altLang="en-US" dirty="0"/>
          </a:p>
        </p:txBody>
      </p:sp>
      <p:pic>
        <p:nvPicPr>
          <p:cNvPr id="9" name="圖片 8"/>
          <p:cNvPicPr/>
          <p:nvPr/>
        </p:nvPicPr>
        <p:blipFill rotWithShape="1">
          <a:blip r:embed="rId2"/>
          <a:srcRect b="51652"/>
          <a:stretch/>
        </p:blipFill>
        <p:spPr>
          <a:xfrm>
            <a:off x="838200" y="4169621"/>
            <a:ext cx="6480000" cy="177782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135712" cy="240714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96905" y="2191638"/>
            <a:ext cx="1679546" cy="2523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10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二、勞動契約書系統步驟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7389341" y="1825625"/>
            <a:ext cx="4176583" cy="468333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簽核狀態顯示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點選下載雙面列印</a:t>
            </a:r>
            <a:r>
              <a:rPr lang="en-US" altLang="zh-TW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一式三份</a:t>
            </a:r>
            <a:r>
              <a:rPr lang="en-US" altLang="zh-TW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dirty="0" smtClean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b="1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6</a:t>
            </a:r>
            <a:r>
              <a:rPr lang="zh-TW" altLang="en-US" b="1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zh-TW" altLang="en-US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印</a:t>
            </a:r>
            <a:r>
              <a:rPr lang="zh-TW" altLang="en-US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出後，請於第二條勾選；立契約書人處，單位主管處請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系所主管</a:t>
            </a:r>
            <a:r>
              <a:rPr lang="zh-TW" altLang="en-US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簽名，計畫主持人處請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分項計畫主持人</a:t>
            </a:r>
            <a:r>
              <a:rPr lang="zh-TW" altLang="en-US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簽名；並填寫連絡電話。</a:t>
            </a:r>
            <a:endParaRPr lang="en-US" altLang="zh-TW" dirty="0" smtClean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6477000" cy="166287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88495"/>
            <a:ext cx="3115729" cy="297108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070" y="3547991"/>
            <a:ext cx="3138849" cy="320674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47651" y="3009207"/>
            <a:ext cx="706582" cy="257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945697" y="2590648"/>
            <a:ext cx="1995430" cy="7427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38199" y="4422694"/>
            <a:ext cx="3115729" cy="839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098175" y="5760719"/>
            <a:ext cx="1172095" cy="2992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07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三、工讀時數表填寫教學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7389341" y="1690688"/>
            <a:ext cx="4176583" cy="481826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工讀時數表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每月</a:t>
            </a:r>
            <a:r>
              <a:rPr lang="en-US" altLang="zh-TW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1-15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開放填寫。於頁面左方點選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BCM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兼任人員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作業」→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BCM03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兼任日誌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登錄」</a:t>
            </a:r>
            <a:r>
              <a:rPr lang="zh-TW" altLang="en-US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下拉式</a:t>
            </a:r>
            <a:r>
              <a:rPr lang="zh-TW" altLang="en-US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選單選取</a:t>
            </a:r>
            <a:r>
              <a:rPr lang="zh-TW" altLang="en-US" u="sng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擬填寫之計畫案名稱</a:t>
            </a:r>
            <a:r>
              <a:rPr lang="zh-TW" altLang="en-US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dirty="0" smtClean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、點選日期，依序填寫當日工讀資訊，確認無誤按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填寫</a:t>
            </a:r>
            <a:r>
              <a:rPr lang="zh-TW" altLang="en-US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送出。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95167" y="1867925"/>
            <a:ext cx="1070919" cy="2553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3" y="1818895"/>
            <a:ext cx="5231026" cy="2909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t="966" r="1863" b="2457"/>
          <a:stretch/>
        </p:blipFill>
        <p:spPr>
          <a:xfrm>
            <a:off x="4679091" y="3298875"/>
            <a:ext cx="2567115" cy="321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6441992" y="6148183"/>
            <a:ext cx="510746" cy="3377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54227" y="4933923"/>
            <a:ext cx="438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-304800">
              <a:spcAft>
                <a:spcPts val="0"/>
              </a:spcAft>
            </a:pPr>
            <a:r>
              <a:rPr lang="zh-TW" altLang="en-US" sz="1600" b="1" kern="2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zh-TW" altLang="zh-TW" sz="1600" b="1" kern="26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600" b="1" kern="26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0385" indent="-304800">
              <a:spcAft>
                <a:spcPts val="0"/>
              </a:spcAft>
            </a:pPr>
            <a:r>
              <a:rPr lang="zh-TW" altLang="en-US" sz="1600" b="1" kern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█ </a:t>
            </a:r>
            <a:r>
              <a:rPr lang="zh-TW" altLang="zh-TW" sz="1600" b="1" kern="26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紅色</a:t>
            </a:r>
            <a:r>
              <a:rPr lang="zh-TW" altLang="zh-TW" sz="1600" b="1" kern="2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標籤</a:t>
            </a:r>
            <a:r>
              <a:rPr lang="zh-TW" altLang="en-US" sz="1600" b="1" kern="2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600" b="1" kern="2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日誌未填寫</a:t>
            </a:r>
            <a:endParaRPr lang="en-US" altLang="zh-TW" sz="1600" b="1" kern="26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0385" indent="-304800">
              <a:spcAft>
                <a:spcPts val="0"/>
              </a:spcAft>
            </a:pPr>
            <a:r>
              <a:rPr lang="zh-TW" altLang="en-US" sz="1600" b="1" kern="2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█ </a:t>
            </a:r>
            <a:r>
              <a:rPr lang="zh-TW" altLang="zh-TW" sz="1600" b="1" kern="26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黃色</a:t>
            </a:r>
            <a:r>
              <a:rPr lang="zh-TW" altLang="zh-TW" sz="1600" b="1" kern="2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標籤</a:t>
            </a:r>
            <a:r>
              <a:rPr lang="zh-TW" altLang="en-US" sz="1600" b="1" kern="2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：日誌</a:t>
            </a:r>
            <a:r>
              <a:rPr lang="zh-TW" altLang="zh-TW" sz="1600" b="1" kern="2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已填寫</a:t>
            </a:r>
            <a:r>
              <a:rPr lang="zh-TW" altLang="en-US" sz="1600" b="1" kern="26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，待</a:t>
            </a:r>
            <a:r>
              <a:rPr lang="zh-TW" altLang="zh-TW" sz="1600" b="1" kern="2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用人單位</a:t>
            </a:r>
            <a:r>
              <a:rPr lang="zh-TW" altLang="en-US" sz="1600" b="1" kern="26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認可</a:t>
            </a:r>
            <a:endParaRPr lang="en-US" altLang="zh-TW" sz="1600" b="1" kern="26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0385" indent="-304800">
              <a:spcAft>
                <a:spcPts val="0"/>
              </a:spcAft>
            </a:pPr>
            <a:r>
              <a:rPr lang="zh-TW" altLang="en-US" sz="1600" b="1" kern="2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█ </a:t>
            </a:r>
            <a:r>
              <a:rPr lang="zh-TW" altLang="zh-TW" sz="1600" b="1" kern="26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綠色</a:t>
            </a:r>
            <a:r>
              <a:rPr lang="zh-TW" altLang="zh-TW" sz="1600" b="1" kern="2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標籤</a:t>
            </a:r>
            <a:r>
              <a:rPr lang="zh-TW" altLang="en-US" sz="1600" b="1" kern="2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：日誌</a:t>
            </a:r>
            <a:r>
              <a:rPr lang="zh-TW" altLang="zh-TW" sz="1600" b="1" kern="2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已填寫</a:t>
            </a:r>
            <a:r>
              <a:rPr lang="zh-TW" altLang="en-US" sz="1600" b="1" kern="2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600" b="1" kern="2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用人單位已</a:t>
            </a:r>
            <a:r>
              <a:rPr lang="zh-TW" altLang="zh-TW" sz="1600" b="1" kern="26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認可</a:t>
            </a:r>
            <a:endParaRPr lang="zh-TW" altLang="zh-TW" sz="1600" b="1" kern="26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24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工讀時數表填寫教學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II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7389341" y="1825625"/>
            <a:ext cx="4176583" cy="468333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用人單位認可時數表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後→選取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BCM05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兼任明細統計→下載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時數紀錄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表，表單請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授課教師</a:t>
            </a:r>
            <a:r>
              <a:rPr lang="en-US" altLang="zh-TW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系所單位人員簽名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後繳交。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2" y="1825625"/>
            <a:ext cx="6476400" cy="166723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763265" y="2659241"/>
            <a:ext cx="427077" cy="644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42" y="3412046"/>
            <a:ext cx="3494890" cy="344595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38200" y="3789405"/>
            <a:ext cx="356286" cy="906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072149" y="3789404"/>
            <a:ext cx="356286" cy="906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98789" y="3978876"/>
            <a:ext cx="444843" cy="1884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047404" y="3064012"/>
            <a:ext cx="399011" cy="21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94529" y="3773473"/>
            <a:ext cx="399011" cy="106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021112" y="3789404"/>
            <a:ext cx="407323" cy="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06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工讀時數表填寫教學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III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838201" y="1825625"/>
            <a:ext cx="10727724" cy="468333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請注意：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工讀時數紀錄表，系統認可後即無法異動。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如需修改，請直接在紙本修改，並於塗改處簽名。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784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、工讀金額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7389341" y="1825625"/>
            <a:ext cx="4176583" cy="468333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工讀金額查詢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→選取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BCM05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兼任明細統計→時數統計，即可查詢個人於各計畫案的實領金額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8200" y="3789405"/>
            <a:ext cx="356286" cy="906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072149" y="3789404"/>
            <a:ext cx="356286" cy="906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047404" y="3064012"/>
            <a:ext cx="399011" cy="21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94529" y="3773473"/>
            <a:ext cx="399011" cy="106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021112" y="3789404"/>
            <a:ext cx="407323" cy="9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358" r="1954"/>
          <a:stretch/>
        </p:blipFill>
        <p:spPr>
          <a:xfrm>
            <a:off x="731520" y="1825625"/>
            <a:ext cx="6657821" cy="31121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16022" y="329562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①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16022" y="411669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②</a:t>
            </a:r>
          </a:p>
        </p:txBody>
      </p:sp>
      <p:sp>
        <p:nvSpPr>
          <p:cNvPr id="19" name="矩形 18"/>
          <p:cNvSpPr/>
          <p:nvPr/>
        </p:nvSpPr>
        <p:spPr>
          <a:xfrm>
            <a:off x="7099069" y="3217025"/>
            <a:ext cx="290946" cy="9162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854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630</Words>
  <Application>Microsoft Office PowerPoint</Application>
  <PresentationFormat>寬螢幕</PresentationFormat>
  <Paragraphs>47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工讀生報帳所需文件說明</vt:lpstr>
      <vt:lpstr>兼任助理系統步驟教學</vt:lpstr>
      <vt:lpstr>一、上傳文件步驟教學</vt:lpstr>
      <vt:lpstr>二、勞動契約書系統步驟教學I</vt:lpstr>
      <vt:lpstr>二、勞動契約書系統步驟教學I</vt:lpstr>
      <vt:lpstr>三、工讀時數表填寫教學I</vt:lpstr>
      <vt:lpstr>三、工讀時數表填寫教學II</vt:lpstr>
      <vt:lpstr>三、工讀時數表填寫教學III</vt:lpstr>
      <vt:lpstr>四、工讀金額查詢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Windows 使用者</cp:lastModifiedBy>
  <cp:revision>44</cp:revision>
  <dcterms:created xsi:type="dcterms:W3CDTF">2024-09-23T08:33:07Z</dcterms:created>
  <dcterms:modified xsi:type="dcterms:W3CDTF">2026-02-24T06:54:51Z</dcterms:modified>
</cp:coreProperties>
</file>